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</p:sldMasterIdLst>
  <p:sldIdLst>
    <p:sldId id="256" r:id="rId29"/>
    <p:sldId id="258" r:id="rId30"/>
    <p:sldId id="335" r:id="rId31"/>
    <p:sldId id="336" r:id="rId32"/>
    <p:sldId id="337" r:id="rId33"/>
    <p:sldId id="338" r:id="rId34"/>
    <p:sldId id="339" r:id="rId35"/>
    <p:sldId id="261" r:id="rId36"/>
    <p:sldId id="262" r:id="rId37"/>
    <p:sldId id="263" r:id="rId38"/>
    <p:sldId id="264" r:id="rId39"/>
    <p:sldId id="267" r:id="rId40"/>
    <p:sldId id="268" r:id="rId41"/>
    <p:sldId id="270" r:id="rId42"/>
    <p:sldId id="340" r:id="rId43"/>
    <p:sldId id="272" r:id="rId44"/>
    <p:sldId id="275" r:id="rId45"/>
    <p:sldId id="276" r:id="rId46"/>
    <p:sldId id="278" r:id="rId47"/>
    <p:sldId id="341" r:id="rId48"/>
    <p:sldId id="279" r:id="rId49"/>
    <p:sldId id="280" r:id="rId50"/>
    <p:sldId id="281" r:id="rId51"/>
    <p:sldId id="282" r:id="rId52"/>
    <p:sldId id="284" r:id="rId53"/>
    <p:sldId id="285" r:id="rId54"/>
    <p:sldId id="286" r:id="rId55"/>
    <p:sldId id="309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42" r:id="rId80"/>
    <p:sldId id="260" r:id="rId81"/>
    <p:sldId id="334" r:id="rId8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52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2.xml"/><Relationship Id="rId31" Type="http://schemas.openxmlformats.org/officeDocument/2006/relationships/slide" Target="slides/slide3.xml"/><Relationship Id="rId32" Type="http://schemas.openxmlformats.org/officeDocument/2006/relationships/slide" Target="slides/slide4.xml"/><Relationship Id="rId33" Type="http://schemas.openxmlformats.org/officeDocument/2006/relationships/slide" Target="slides/slide5.xml"/><Relationship Id="rId34" Type="http://schemas.openxmlformats.org/officeDocument/2006/relationships/slide" Target="slides/slide6.xml"/><Relationship Id="rId35" Type="http://schemas.openxmlformats.org/officeDocument/2006/relationships/slide" Target="slides/slide7.xml"/><Relationship Id="rId36" Type="http://schemas.openxmlformats.org/officeDocument/2006/relationships/slide" Target="slides/slide8.xml"/><Relationship Id="rId37" Type="http://schemas.openxmlformats.org/officeDocument/2006/relationships/slide" Target="slides/slide9.xml"/><Relationship Id="rId38" Type="http://schemas.openxmlformats.org/officeDocument/2006/relationships/slide" Target="slides/slide10.xml"/><Relationship Id="rId39" Type="http://schemas.openxmlformats.org/officeDocument/2006/relationships/slide" Target="slides/slide11.xml"/><Relationship Id="rId50" Type="http://schemas.openxmlformats.org/officeDocument/2006/relationships/slide" Target="slides/slide22.xml"/><Relationship Id="rId51" Type="http://schemas.openxmlformats.org/officeDocument/2006/relationships/slide" Target="slides/slide23.xml"/><Relationship Id="rId52" Type="http://schemas.openxmlformats.org/officeDocument/2006/relationships/slide" Target="slides/slide24.xml"/><Relationship Id="rId53" Type="http://schemas.openxmlformats.org/officeDocument/2006/relationships/slide" Target="slides/slide25.xml"/><Relationship Id="rId54" Type="http://schemas.openxmlformats.org/officeDocument/2006/relationships/slide" Target="slides/slide26.xml"/><Relationship Id="rId55" Type="http://schemas.openxmlformats.org/officeDocument/2006/relationships/slide" Target="slides/slide27.xml"/><Relationship Id="rId56" Type="http://schemas.openxmlformats.org/officeDocument/2006/relationships/slide" Target="slides/slide28.xml"/><Relationship Id="rId57" Type="http://schemas.openxmlformats.org/officeDocument/2006/relationships/slide" Target="slides/slide29.xml"/><Relationship Id="rId58" Type="http://schemas.openxmlformats.org/officeDocument/2006/relationships/slide" Target="slides/slide30.xml"/><Relationship Id="rId59" Type="http://schemas.openxmlformats.org/officeDocument/2006/relationships/slide" Target="slides/slide31.xml"/><Relationship Id="rId70" Type="http://schemas.openxmlformats.org/officeDocument/2006/relationships/slide" Target="slides/slide42.xml"/><Relationship Id="rId71" Type="http://schemas.openxmlformats.org/officeDocument/2006/relationships/slide" Target="slides/slide43.xml"/><Relationship Id="rId72" Type="http://schemas.openxmlformats.org/officeDocument/2006/relationships/slide" Target="slides/slide44.xml"/><Relationship Id="rId73" Type="http://schemas.openxmlformats.org/officeDocument/2006/relationships/slide" Target="slides/slide45.xml"/><Relationship Id="rId74" Type="http://schemas.openxmlformats.org/officeDocument/2006/relationships/slide" Target="slides/slide46.xml"/><Relationship Id="rId75" Type="http://schemas.openxmlformats.org/officeDocument/2006/relationships/slide" Target="slides/slide47.xml"/><Relationship Id="rId76" Type="http://schemas.openxmlformats.org/officeDocument/2006/relationships/slide" Target="slides/slide48.xml"/><Relationship Id="rId77" Type="http://schemas.openxmlformats.org/officeDocument/2006/relationships/slide" Target="slides/slide49.xml"/><Relationship Id="rId78" Type="http://schemas.openxmlformats.org/officeDocument/2006/relationships/slide" Target="slides/slide50.xml"/><Relationship Id="rId79" Type="http://schemas.openxmlformats.org/officeDocument/2006/relationships/slide" Target="slides/slide5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" Target="slides/slide1.xml"/><Relationship Id="rId40" Type="http://schemas.openxmlformats.org/officeDocument/2006/relationships/slide" Target="slides/slide12.xml"/><Relationship Id="rId41" Type="http://schemas.openxmlformats.org/officeDocument/2006/relationships/slide" Target="slides/slide13.xml"/><Relationship Id="rId42" Type="http://schemas.openxmlformats.org/officeDocument/2006/relationships/slide" Target="slides/slide14.xml"/><Relationship Id="rId43" Type="http://schemas.openxmlformats.org/officeDocument/2006/relationships/slide" Target="slides/slide15.xml"/><Relationship Id="rId44" Type="http://schemas.openxmlformats.org/officeDocument/2006/relationships/slide" Target="slides/slide16.xml"/><Relationship Id="rId45" Type="http://schemas.openxmlformats.org/officeDocument/2006/relationships/slide" Target="slides/slide17.xml"/><Relationship Id="rId46" Type="http://schemas.openxmlformats.org/officeDocument/2006/relationships/slide" Target="slides/slide18.xml"/><Relationship Id="rId47" Type="http://schemas.openxmlformats.org/officeDocument/2006/relationships/slide" Target="slides/slide19.xml"/><Relationship Id="rId48" Type="http://schemas.openxmlformats.org/officeDocument/2006/relationships/slide" Target="slides/slide20.xml"/><Relationship Id="rId49" Type="http://schemas.openxmlformats.org/officeDocument/2006/relationships/slide" Target="slides/slide21.xml"/><Relationship Id="rId60" Type="http://schemas.openxmlformats.org/officeDocument/2006/relationships/slide" Target="slides/slide32.xml"/><Relationship Id="rId61" Type="http://schemas.openxmlformats.org/officeDocument/2006/relationships/slide" Target="slides/slide33.xml"/><Relationship Id="rId62" Type="http://schemas.openxmlformats.org/officeDocument/2006/relationships/slide" Target="slides/slide34.xml"/><Relationship Id="rId63" Type="http://schemas.openxmlformats.org/officeDocument/2006/relationships/slide" Target="slides/slide35.xml"/><Relationship Id="rId64" Type="http://schemas.openxmlformats.org/officeDocument/2006/relationships/slide" Target="slides/slide36.xml"/><Relationship Id="rId65" Type="http://schemas.openxmlformats.org/officeDocument/2006/relationships/slide" Target="slides/slide37.xml"/><Relationship Id="rId66" Type="http://schemas.openxmlformats.org/officeDocument/2006/relationships/slide" Target="slides/slide38.xml"/><Relationship Id="rId67" Type="http://schemas.openxmlformats.org/officeDocument/2006/relationships/slide" Target="slides/slide39.xml"/><Relationship Id="rId68" Type="http://schemas.openxmlformats.org/officeDocument/2006/relationships/slide" Target="slides/slide40.xml"/><Relationship Id="rId69" Type="http://schemas.openxmlformats.org/officeDocument/2006/relationships/slide" Target="slides/slide41.xml"/><Relationship Id="rId80" Type="http://schemas.openxmlformats.org/officeDocument/2006/relationships/slide" Target="slides/slide52.xml"/><Relationship Id="rId81" Type="http://schemas.openxmlformats.org/officeDocument/2006/relationships/slide" Target="slides/slide53.xml"/><Relationship Id="rId82" Type="http://schemas.openxmlformats.org/officeDocument/2006/relationships/slide" Target="slides/slide54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623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33731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074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2308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16016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466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9800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719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385455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02064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325873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305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7589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27422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4119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402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78920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4334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2013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0021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43546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13065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80249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8667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7301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57652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26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4449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237500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2754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7991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936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357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89174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0684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26535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41312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08884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00305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657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935852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83192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1904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13754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15136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236987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83100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754797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9727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61313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5406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78066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71819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3819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7921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367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49445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80137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52524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18384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242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0478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3593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025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729063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6853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9661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4550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66273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98387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209498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028591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3103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29597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9697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22711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242290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7307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28469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26631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3901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045073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317319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34435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4475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882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2423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1333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35625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43692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6614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2980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55795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840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546481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817945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7555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03384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0110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7365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534047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532423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62296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1220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5474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180695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556094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14502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31321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0348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5774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65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893359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03125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033473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92141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8330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3164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615234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581095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028594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8881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708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05811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5095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29167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087346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401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4220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96010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620898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495912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30563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2936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0195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10049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3927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99216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29013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73988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26717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3002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48779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077450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81338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4058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79423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3347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8823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09200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069466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4887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554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8588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906863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14854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8617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766553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7143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01998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0506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60621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173327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42911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74598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988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43207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914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651065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06069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67751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8974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59009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2745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057321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30345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48702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9715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2599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1968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92899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28421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232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4989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75230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01211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72093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7522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6157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8660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6330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814495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567566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94269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3107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1074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56932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59896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142142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106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8490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6017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0718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59611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57596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489258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82272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5255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0292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36741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61103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119377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50569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6937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76911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67669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286294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019644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405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4473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7735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891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041754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354842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608666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89167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16643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8802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307857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027188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303179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8771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725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306208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4951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4311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2648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936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674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136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805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339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82567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45734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44639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06004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9631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1680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71225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547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8614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729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1753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460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870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4983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0948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13190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088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1240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6706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9900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636095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7135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2247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6056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4180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48742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17701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89049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376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0160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493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84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48741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65061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529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0231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06552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2590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022401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9209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8936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8890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8673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8651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89535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80363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856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203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72274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2765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517445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025445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2815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97137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613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758952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700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986202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29041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102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0603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68970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43919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8869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8560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399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hyperlink" Target="http://www.preteenministry.net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4521200" y="838200"/>
            <a:ext cx="74295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</a:t>
            </a:r>
          </a:p>
          <a:p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FOCUS THE DISTRACTED MINDS OF PRETEENS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8915" name="Rectangle 3"/>
          <p:cNvSpPr>
            <a:spLocks/>
          </p:cNvSpPr>
          <p:nvPr/>
        </p:nvSpPr>
        <p:spPr bwMode="auto">
          <a:xfrm>
            <a:off x="4241800" y="21844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Distracted Preteen</a:t>
            </a: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5981700" y="3702050"/>
            <a:ext cx="65024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boys, often a small group of them, are a distraction to others.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4241800" y="21844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Distracted Preteen</a:t>
            </a: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6057900" y="3625850"/>
            <a:ext cx="650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Not getting the attention of older kids because all elementary ages are together.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4241800" y="21844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Distracted Preteen</a:t>
            </a: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5981700" y="3771900"/>
            <a:ext cx="6502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Inability to go </a:t>
            </a:r>
            <a:r>
              <a:rPr lang="ja-JP" altLang="en-US" sz="48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deep</a:t>
            </a:r>
            <a:r>
              <a:rPr lang="ja-JP" altLang="en-US" sz="48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during a lesson or discussion.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4241800" y="22098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Distracted Preteen</a:t>
            </a: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5918200" y="3625850"/>
            <a:ext cx="650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Cannot get preteens back on track when the group as a whole gets distracted.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>
            <a:off x="4241800" y="21844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Distracted Preteen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981700" y="3422650"/>
            <a:ext cx="650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Difficult to transition from crazy game or activity to the </a:t>
            </a:r>
            <a:r>
              <a:rPr lang="ja-JP" altLang="en-US" sz="48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8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8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discussion.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4521200" y="838200"/>
            <a:ext cx="74295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</a:t>
            </a:r>
          </a:p>
          <a:p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FOCUS THE DISTRACTED MINDS OF PRETEENS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96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4241800" y="21844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Understanding Preteens</a:t>
            </a:r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5994400" y="3416300"/>
            <a:ext cx="6502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Understanding how preteens tick is the first step to solving the </a:t>
            </a:r>
            <a:r>
              <a:rPr lang="ja-JP" altLang="en-US" sz="48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distracted preteen</a:t>
            </a:r>
            <a:r>
              <a:rPr lang="ja-JP" altLang="en-US" sz="48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 problem.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>
            <a:off x="4241800" y="20320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Understanding Preteens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981700" y="3098800"/>
            <a:ext cx="65024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Preteens are transitioning from childhood to the teenage years and undergoing massive changes physically, mentally, emotionally, spiritually and socially.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4241800" y="21844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Understanding Preteens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6172200" y="3898900"/>
            <a:ext cx="65024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Those changes make it difficult for us to grab their attention.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4241800" y="21844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Understanding Preteens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6172200" y="3549650"/>
            <a:ext cx="650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However, preteens do want to own their faith in Jesus and explore what it means to follow Him.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4673600" y="2070100"/>
            <a:ext cx="8077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500">
                <a:solidFill>
                  <a:schemeClr val="tx1"/>
                </a:solidFill>
                <a:ea typeface="ＭＳ Ｐゴシック" charset="0"/>
                <a:cs typeface="Gill Sans" charset="0"/>
              </a:rPr>
              <a:t>WELCOME</a:t>
            </a:r>
          </a:p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Thanks for taking the time to join us today!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4521200" y="838200"/>
            <a:ext cx="74295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</a:t>
            </a:r>
          </a:p>
          <a:p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FOCUS THE DISTRACTED MINDS OF PRETEENS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96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5334000" y="2978150"/>
            <a:ext cx="7010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Learn to be okay with </a:t>
            </a:r>
            <a:r>
              <a:rPr lang="ja-JP" altLang="en-US" sz="6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controlled chaos</a:t>
            </a:r>
            <a:r>
              <a:rPr lang="ja-JP" altLang="en-US" sz="6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.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1203" name="Rectangle 3"/>
          <p:cNvSpPr>
            <a:spLocks/>
          </p:cNvSpPr>
          <p:nvPr/>
        </p:nvSpPr>
        <p:spPr bwMode="auto">
          <a:xfrm>
            <a:off x="5334000" y="3416300"/>
            <a:ext cx="7010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Countdown Videos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5334000" y="3416300"/>
            <a:ext cx="7010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High-Energy Games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5334000" y="3416300"/>
            <a:ext cx="7010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Opening Video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5105400" y="3416300"/>
            <a:ext cx="7391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Customize Curriculum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5118100" y="3416300"/>
            <a:ext cx="7391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Preteen Specific Topics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5118100" y="3416300"/>
            <a:ext cx="7391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Participation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5118100" y="3416300"/>
            <a:ext cx="7391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Culturally Relevant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1747" name="Rectangle 3"/>
          <p:cNvSpPr>
            <a:spLocks/>
          </p:cNvSpPr>
          <p:nvPr/>
        </p:nvSpPr>
        <p:spPr bwMode="auto">
          <a:xfrm>
            <a:off x="4673600" y="2070100"/>
            <a:ext cx="8077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500">
                <a:solidFill>
                  <a:schemeClr val="tx1"/>
                </a:solidFill>
                <a:ea typeface="ＭＳ Ｐゴシック" charset="0"/>
                <a:cs typeface="Gill Sans" charset="0"/>
              </a:rPr>
              <a:t>WELCOME</a:t>
            </a:r>
          </a:p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Thanks for taking the time to join us today!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/>
          </p:cNvSpPr>
          <p:nvPr/>
        </p:nvSpPr>
        <p:spPr bwMode="auto">
          <a:xfrm>
            <a:off x="4711700" y="436245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HOUSE KEEPING STUFF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59395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Object Lesson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Object Lesson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6413500" y="4927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Object Lesson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6413500" y="4927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6426200" y="54864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Skit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3491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Object Lesson</a:t>
            </a:r>
          </a:p>
        </p:txBody>
      </p:sp>
      <p:sp>
        <p:nvSpPr>
          <p:cNvPr id="63495" name="Rectangle 7"/>
          <p:cNvSpPr>
            <a:spLocks/>
          </p:cNvSpPr>
          <p:nvPr/>
        </p:nvSpPr>
        <p:spPr bwMode="auto">
          <a:xfrm>
            <a:off x="6413500" y="4927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</a:t>
            </a:r>
          </a:p>
        </p:txBody>
      </p:sp>
      <p:sp>
        <p:nvSpPr>
          <p:cNvPr id="63496" name="Rectangle 8"/>
          <p:cNvSpPr>
            <a:spLocks/>
          </p:cNvSpPr>
          <p:nvPr/>
        </p:nvSpPr>
        <p:spPr bwMode="auto">
          <a:xfrm>
            <a:off x="6426200" y="54864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Skit</a:t>
            </a:r>
          </a:p>
        </p:txBody>
      </p:sp>
      <p:sp>
        <p:nvSpPr>
          <p:cNvPr id="63497" name="Rectangle 9"/>
          <p:cNvSpPr>
            <a:spLocks/>
          </p:cNvSpPr>
          <p:nvPr/>
        </p:nvSpPr>
        <p:spPr bwMode="auto">
          <a:xfrm>
            <a:off x="6438900" y="60452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All group activity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  <p:sp>
        <p:nvSpPr>
          <p:cNvPr id="64518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Object Lesson</a:t>
            </a:r>
          </a:p>
        </p:txBody>
      </p:sp>
      <p:sp>
        <p:nvSpPr>
          <p:cNvPr id="64519" name="Rectangle 7"/>
          <p:cNvSpPr>
            <a:spLocks/>
          </p:cNvSpPr>
          <p:nvPr/>
        </p:nvSpPr>
        <p:spPr bwMode="auto">
          <a:xfrm>
            <a:off x="6413500" y="4927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</a:t>
            </a:r>
          </a:p>
        </p:txBody>
      </p:sp>
      <p:sp>
        <p:nvSpPr>
          <p:cNvPr id="64520" name="Rectangle 8"/>
          <p:cNvSpPr>
            <a:spLocks/>
          </p:cNvSpPr>
          <p:nvPr/>
        </p:nvSpPr>
        <p:spPr bwMode="auto">
          <a:xfrm>
            <a:off x="6426200" y="54864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Skit</a:t>
            </a:r>
          </a:p>
        </p:txBody>
      </p:sp>
      <p:sp>
        <p:nvSpPr>
          <p:cNvPr id="64521" name="Rectangle 9"/>
          <p:cNvSpPr>
            <a:spLocks/>
          </p:cNvSpPr>
          <p:nvPr/>
        </p:nvSpPr>
        <p:spPr bwMode="auto">
          <a:xfrm>
            <a:off x="6438900" y="60452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All group activity</a:t>
            </a:r>
          </a:p>
        </p:txBody>
      </p:sp>
      <p:sp>
        <p:nvSpPr>
          <p:cNvPr id="64522" name="Rectangle 10"/>
          <p:cNvSpPr>
            <a:spLocks/>
          </p:cNvSpPr>
          <p:nvPr/>
        </p:nvSpPr>
        <p:spPr bwMode="auto">
          <a:xfrm>
            <a:off x="6426200" y="6642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Story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5539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  <p:sp>
        <p:nvSpPr>
          <p:cNvPr id="65542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Object Lesson</a:t>
            </a:r>
          </a:p>
        </p:txBody>
      </p:sp>
      <p:sp>
        <p:nvSpPr>
          <p:cNvPr id="65543" name="Rectangle 7"/>
          <p:cNvSpPr>
            <a:spLocks/>
          </p:cNvSpPr>
          <p:nvPr/>
        </p:nvSpPr>
        <p:spPr bwMode="auto">
          <a:xfrm>
            <a:off x="6413500" y="4927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</a:t>
            </a:r>
          </a:p>
        </p:txBody>
      </p:sp>
      <p:sp>
        <p:nvSpPr>
          <p:cNvPr id="65544" name="Rectangle 8"/>
          <p:cNvSpPr>
            <a:spLocks/>
          </p:cNvSpPr>
          <p:nvPr/>
        </p:nvSpPr>
        <p:spPr bwMode="auto">
          <a:xfrm>
            <a:off x="6426200" y="54864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Skit</a:t>
            </a:r>
          </a:p>
        </p:txBody>
      </p:sp>
      <p:sp>
        <p:nvSpPr>
          <p:cNvPr id="65545" name="Rectangle 9"/>
          <p:cNvSpPr>
            <a:spLocks/>
          </p:cNvSpPr>
          <p:nvPr/>
        </p:nvSpPr>
        <p:spPr bwMode="auto">
          <a:xfrm>
            <a:off x="6438900" y="60452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All group activity</a:t>
            </a:r>
          </a:p>
        </p:txBody>
      </p:sp>
      <p:sp>
        <p:nvSpPr>
          <p:cNvPr id="65546" name="Rectangle 10"/>
          <p:cNvSpPr>
            <a:spLocks/>
          </p:cNvSpPr>
          <p:nvPr/>
        </p:nvSpPr>
        <p:spPr bwMode="auto">
          <a:xfrm>
            <a:off x="6426200" y="6642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Story</a:t>
            </a:r>
          </a:p>
        </p:txBody>
      </p:sp>
      <p:sp>
        <p:nvSpPr>
          <p:cNvPr id="65547" name="Rectangle 11"/>
          <p:cNvSpPr>
            <a:spLocks/>
          </p:cNvSpPr>
          <p:nvPr/>
        </p:nvSpPr>
        <p:spPr bwMode="auto">
          <a:xfrm>
            <a:off x="6413500" y="7162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  <p:sp>
        <p:nvSpPr>
          <p:cNvPr id="66566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Object Lesson</a:t>
            </a:r>
          </a:p>
        </p:txBody>
      </p:sp>
      <p:sp>
        <p:nvSpPr>
          <p:cNvPr id="66567" name="Rectangle 7"/>
          <p:cNvSpPr>
            <a:spLocks/>
          </p:cNvSpPr>
          <p:nvPr/>
        </p:nvSpPr>
        <p:spPr bwMode="auto">
          <a:xfrm>
            <a:off x="6413500" y="4927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</a:t>
            </a:r>
          </a:p>
        </p:txBody>
      </p:sp>
      <p:sp>
        <p:nvSpPr>
          <p:cNvPr id="66568" name="Rectangle 8"/>
          <p:cNvSpPr>
            <a:spLocks/>
          </p:cNvSpPr>
          <p:nvPr/>
        </p:nvSpPr>
        <p:spPr bwMode="auto">
          <a:xfrm>
            <a:off x="6426200" y="54864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Skit</a:t>
            </a:r>
          </a:p>
        </p:txBody>
      </p:sp>
      <p:sp>
        <p:nvSpPr>
          <p:cNvPr id="66569" name="Rectangle 9"/>
          <p:cNvSpPr>
            <a:spLocks/>
          </p:cNvSpPr>
          <p:nvPr/>
        </p:nvSpPr>
        <p:spPr bwMode="auto">
          <a:xfrm>
            <a:off x="6438900" y="60452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All group activity</a:t>
            </a:r>
          </a:p>
        </p:txBody>
      </p:sp>
      <p:sp>
        <p:nvSpPr>
          <p:cNvPr id="66570" name="Rectangle 10"/>
          <p:cNvSpPr>
            <a:spLocks/>
          </p:cNvSpPr>
          <p:nvPr/>
        </p:nvSpPr>
        <p:spPr bwMode="auto">
          <a:xfrm>
            <a:off x="6426200" y="6642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Story</a:t>
            </a:r>
          </a:p>
        </p:txBody>
      </p:sp>
      <p:sp>
        <p:nvSpPr>
          <p:cNvPr id="66571" name="Rectangle 11"/>
          <p:cNvSpPr>
            <a:spLocks/>
          </p:cNvSpPr>
          <p:nvPr/>
        </p:nvSpPr>
        <p:spPr bwMode="auto">
          <a:xfrm>
            <a:off x="6413500" y="7162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</a:t>
            </a:r>
          </a:p>
        </p:txBody>
      </p:sp>
      <p:sp>
        <p:nvSpPr>
          <p:cNvPr id="66572" name="Rectangle 12"/>
          <p:cNvSpPr>
            <a:spLocks/>
          </p:cNvSpPr>
          <p:nvPr/>
        </p:nvSpPr>
        <p:spPr bwMode="auto">
          <a:xfrm>
            <a:off x="6400800" y="7797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TV Show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  <p:sp>
        <p:nvSpPr>
          <p:cNvPr id="67590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Object Lesson</a:t>
            </a:r>
          </a:p>
        </p:txBody>
      </p:sp>
      <p:sp>
        <p:nvSpPr>
          <p:cNvPr id="67591" name="Rectangle 7"/>
          <p:cNvSpPr>
            <a:spLocks/>
          </p:cNvSpPr>
          <p:nvPr/>
        </p:nvSpPr>
        <p:spPr bwMode="auto">
          <a:xfrm>
            <a:off x="6413500" y="4927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</a:t>
            </a:r>
          </a:p>
        </p:txBody>
      </p:sp>
      <p:sp>
        <p:nvSpPr>
          <p:cNvPr id="67592" name="Rectangle 8"/>
          <p:cNvSpPr>
            <a:spLocks/>
          </p:cNvSpPr>
          <p:nvPr/>
        </p:nvSpPr>
        <p:spPr bwMode="auto">
          <a:xfrm>
            <a:off x="6426200" y="54864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Skit</a:t>
            </a:r>
          </a:p>
        </p:txBody>
      </p:sp>
      <p:sp>
        <p:nvSpPr>
          <p:cNvPr id="67593" name="Rectangle 9"/>
          <p:cNvSpPr>
            <a:spLocks/>
          </p:cNvSpPr>
          <p:nvPr/>
        </p:nvSpPr>
        <p:spPr bwMode="auto">
          <a:xfrm>
            <a:off x="6438900" y="60452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All group activity</a:t>
            </a:r>
          </a:p>
        </p:txBody>
      </p:sp>
      <p:sp>
        <p:nvSpPr>
          <p:cNvPr id="67594" name="Rectangle 10"/>
          <p:cNvSpPr>
            <a:spLocks/>
          </p:cNvSpPr>
          <p:nvPr/>
        </p:nvSpPr>
        <p:spPr bwMode="auto">
          <a:xfrm>
            <a:off x="6426200" y="6642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Story</a:t>
            </a:r>
          </a:p>
        </p:txBody>
      </p:sp>
      <p:sp>
        <p:nvSpPr>
          <p:cNvPr id="67595" name="Rectangle 11"/>
          <p:cNvSpPr>
            <a:spLocks/>
          </p:cNvSpPr>
          <p:nvPr/>
        </p:nvSpPr>
        <p:spPr bwMode="auto">
          <a:xfrm>
            <a:off x="6413500" y="7162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</a:t>
            </a:r>
          </a:p>
        </p:txBody>
      </p:sp>
      <p:sp>
        <p:nvSpPr>
          <p:cNvPr id="67596" name="Rectangle 12"/>
          <p:cNvSpPr>
            <a:spLocks/>
          </p:cNvSpPr>
          <p:nvPr/>
        </p:nvSpPr>
        <p:spPr bwMode="auto">
          <a:xfrm>
            <a:off x="6400800" y="7797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TV Show</a:t>
            </a:r>
          </a:p>
        </p:txBody>
      </p:sp>
      <p:sp>
        <p:nvSpPr>
          <p:cNvPr id="67597" name="Rectangle 13"/>
          <p:cNvSpPr>
            <a:spLocks/>
          </p:cNvSpPr>
          <p:nvPr/>
        </p:nvSpPr>
        <p:spPr bwMode="auto">
          <a:xfrm>
            <a:off x="6426200" y="83185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Book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5016500" y="1803400"/>
            <a:ext cx="7035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Every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message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or 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lesson</a:t>
            </a:r>
            <a:r>
              <a:rPr lang="ja-JP" altLang="en-US" sz="45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 should have 3-4 creative elements.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5"/>
          <p:cNvSpPr>
            <a:spLocks/>
          </p:cNvSpPr>
          <p:nvPr/>
        </p:nvSpPr>
        <p:spPr bwMode="auto">
          <a:xfrm>
            <a:off x="6426200" y="37401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Video</a:t>
            </a:r>
          </a:p>
        </p:txBody>
      </p:sp>
      <p:sp>
        <p:nvSpPr>
          <p:cNvPr id="68614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Object Lesson</a:t>
            </a:r>
          </a:p>
        </p:txBody>
      </p:sp>
      <p:sp>
        <p:nvSpPr>
          <p:cNvPr id="68615" name="Rectangle 7"/>
          <p:cNvSpPr>
            <a:spLocks/>
          </p:cNvSpPr>
          <p:nvPr/>
        </p:nvSpPr>
        <p:spPr bwMode="auto">
          <a:xfrm>
            <a:off x="6413500" y="4927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Visual</a:t>
            </a:r>
          </a:p>
        </p:txBody>
      </p:sp>
      <p:sp>
        <p:nvSpPr>
          <p:cNvPr id="68616" name="Rectangle 8"/>
          <p:cNvSpPr>
            <a:spLocks/>
          </p:cNvSpPr>
          <p:nvPr/>
        </p:nvSpPr>
        <p:spPr bwMode="auto">
          <a:xfrm>
            <a:off x="6426200" y="54864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Skit</a:t>
            </a:r>
          </a:p>
        </p:txBody>
      </p:sp>
      <p:sp>
        <p:nvSpPr>
          <p:cNvPr id="68617" name="Rectangle 9"/>
          <p:cNvSpPr>
            <a:spLocks/>
          </p:cNvSpPr>
          <p:nvPr/>
        </p:nvSpPr>
        <p:spPr bwMode="auto">
          <a:xfrm>
            <a:off x="6438900" y="60452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All group activity</a:t>
            </a:r>
          </a:p>
        </p:txBody>
      </p:sp>
      <p:sp>
        <p:nvSpPr>
          <p:cNvPr id="68618" name="Rectangle 10"/>
          <p:cNvSpPr>
            <a:spLocks/>
          </p:cNvSpPr>
          <p:nvPr/>
        </p:nvSpPr>
        <p:spPr bwMode="auto">
          <a:xfrm>
            <a:off x="6426200" y="6642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Story</a:t>
            </a:r>
          </a:p>
        </p:txBody>
      </p:sp>
      <p:sp>
        <p:nvSpPr>
          <p:cNvPr id="68619" name="Rectangle 11"/>
          <p:cNvSpPr>
            <a:spLocks/>
          </p:cNvSpPr>
          <p:nvPr/>
        </p:nvSpPr>
        <p:spPr bwMode="auto">
          <a:xfrm>
            <a:off x="6413500" y="7162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Song</a:t>
            </a:r>
          </a:p>
        </p:txBody>
      </p:sp>
      <p:sp>
        <p:nvSpPr>
          <p:cNvPr id="68620" name="Rectangle 12"/>
          <p:cNvSpPr>
            <a:spLocks/>
          </p:cNvSpPr>
          <p:nvPr/>
        </p:nvSpPr>
        <p:spPr bwMode="auto">
          <a:xfrm>
            <a:off x="6400800" y="7797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TV Show</a:t>
            </a:r>
          </a:p>
        </p:txBody>
      </p:sp>
      <p:sp>
        <p:nvSpPr>
          <p:cNvPr id="68621" name="Rectangle 13"/>
          <p:cNvSpPr>
            <a:spLocks/>
          </p:cNvSpPr>
          <p:nvPr/>
        </p:nvSpPr>
        <p:spPr bwMode="auto">
          <a:xfrm>
            <a:off x="6426200" y="83185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Book</a:t>
            </a:r>
          </a:p>
        </p:txBody>
      </p:sp>
      <p:sp>
        <p:nvSpPr>
          <p:cNvPr id="68622" name="Rectangle 14"/>
          <p:cNvSpPr>
            <a:spLocks/>
          </p:cNvSpPr>
          <p:nvPr/>
        </p:nvSpPr>
        <p:spPr bwMode="auto">
          <a:xfrm>
            <a:off x="6413500" y="89027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Movie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4673600" y="2070100"/>
            <a:ext cx="8077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500">
                <a:solidFill>
                  <a:schemeClr val="tx1"/>
                </a:solidFill>
                <a:ea typeface="ＭＳ Ｐゴシック" charset="0"/>
                <a:cs typeface="Gill Sans" charset="0"/>
              </a:rPr>
              <a:t>WELCOME</a:t>
            </a:r>
          </a:p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Thanks for taking the time to join us today!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/>
          </p:cNvSpPr>
          <p:nvPr/>
        </p:nvSpPr>
        <p:spPr bwMode="auto">
          <a:xfrm>
            <a:off x="4711700" y="436245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HOUSE KEEPING STUFF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4711700" y="49657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Chat Box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5181600" y="3282950"/>
            <a:ext cx="7391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Tell a story to refocus during </a:t>
            </a:r>
            <a:r>
              <a:rPr lang="ja-JP" altLang="en-US" sz="6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teach</a:t>
            </a:r>
            <a:r>
              <a:rPr lang="ja-JP" altLang="en-US" sz="6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 time.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0659" name="Rectangle 3"/>
          <p:cNvSpPr>
            <a:spLocks/>
          </p:cNvSpPr>
          <p:nvPr/>
        </p:nvSpPr>
        <p:spPr bwMode="auto">
          <a:xfrm>
            <a:off x="5016500" y="1917700"/>
            <a:ext cx="703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keep focus during discussion or small group: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1683" name="Rectangle 3"/>
          <p:cNvSpPr>
            <a:spLocks/>
          </p:cNvSpPr>
          <p:nvPr/>
        </p:nvSpPr>
        <p:spPr bwMode="auto">
          <a:xfrm>
            <a:off x="5016500" y="1917700"/>
            <a:ext cx="703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keep focus during discussion or small group: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/>
          </p:cNvSpPr>
          <p:nvPr/>
        </p:nvSpPr>
        <p:spPr bwMode="auto">
          <a:xfrm>
            <a:off x="6400800" y="3225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Don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 feed sugar :)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2707" name="Rectangle 3"/>
          <p:cNvSpPr>
            <a:spLocks/>
          </p:cNvSpPr>
          <p:nvPr/>
        </p:nvSpPr>
        <p:spPr bwMode="auto">
          <a:xfrm>
            <a:off x="5016500" y="1917700"/>
            <a:ext cx="703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keep focus during discussion or small group: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/>
          </p:cNvSpPr>
          <p:nvPr/>
        </p:nvSpPr>
        <p:spPr bwMode="auto">
          <a:xfrm>
            <a:off x="6413500" y="37909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Combine boys/girls</a:t>
            </a:r>
          </a:p>
        </p:txBody>
      </p:sp>
      <p:sp>
        <p:nvSpPr>
          <p:cNvPr id="72710" name="Rectangle 6"/>
          <p:cNvSpPr>
            <a:spLocks/>
          </p:cNvSpPr>
          <p:nvPr/>
        </p:nvSpPr>
        <p:spPr bwMode="auto">
          <a:xfrm>
            <a:off x="6400800" y="3225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Don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 feed sugar :)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5016500" y="1917700"/>
            <a:ext cx="703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keep focus during discussion or small group: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/>
          </p:cNvSpPr>
          <p:nvPr/>
        </p:nvSpPr>
        <p:spPr bwMode="auto">
          <a:xfrm>
            <a:off x="6413500" y="37909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Combine boys/girls</a:t>
            </a:r>
          </a:p>
        </p:txBody>
      </p:sp>
      <p:sp>
        <p:nvSpPr>
          <p:cNvPr id="73734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Set expectations upfront</a:t>
            </a:r>
          </a:p>
        </p:txBody>
      </p:sp>
      <p:sp>
        <p:nvSpPr>
          <p:cNvPr id="73735" name="Rectangle 7"/>
          <p:cNvSpPr>
            <a:spLocks/>
          </p:cNvSpPr>
          <p:nvPr/>
        </p:nvSpPr>
        <p:spPr bwMode="auto">
          <a:xfrm>
            <a:off x="6400800" y="3225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Don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 feed sugar :)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4755" name="Rectangle 3"/>
          <p:cNvSpPr>
            <a:spLocks/>
          </p:cNvSpPr>
          <p:nvPr/>
        </p:nvSpPr>
        <p:spPr bwMode="auto">
          <a:xfrm>
            <a:off x="5016500" y="1917700"/>
            <a:ext cx="703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keep focus during discussion or small group: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/>
          <p:cNvSpPr>
            <a:spLocks/>
          </p:cNvSpPr>
          <p:nvPr/>
        </p:nvSpPr>
        <p:spPr bwMode="auto">
          <a:xfrm>
            <a:off x="6413500" y="37909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Combine boys/girls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Set expectations upfront</a:t>
            </a:r>
          </a:p>
        </p:txBody>
      </p:sp>
      <p:sp>
        <p:nvSpPr>
          <p:cNvPr id="74759" name="Rectangle 7"/>
          <p:cNvSpPr>
            <a:spLocks/>
          </p:cNvSpPr>
          <p:nvPr/>
        </p:nvSpPr>
        <p:spPr bwMode="auto">
          <a:xfrm>
            <a:off x="6400800" y="49403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 questions as a guide</a:t>
            </a:r>
          </a:p>
        </p:txBody>
      </p:sp>
      <p:sp>
        <p:nvSpPr>
          <p:cNvPr id="74760" name="Rectangle 8"/>
          <p:cNvSpPr>
            <a:spLocks/>
          </p:cNvSpPr>
          <p:nvPr/>
        </p:nvSpPr>
        <p:spPr bwMode="auto">
          <a:xfrm>
            <a:off x="6400800" y="3225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Don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 feed sugar :)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5779" name="Rectangle 3"/>
          <p:cNvSpPr>
            <a:spLocks/>
          </p:cNvSpPr>
          <p:nvPr/>
        </p:nvSpPr>
        <p:spPr bwMode="auto">
          <a:xfrm>
            <a:off x="5016500" y="1917700"/>
            <a:ext cx="703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keep focus during discussion or small group: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5"/>
          <p:cNvSpPr>
            <a:spLocks/>
          </p:cNvSpPr>
          <p:nvPr/>
        </p:nvSpPr>
        <p:spPr bwMode="auto">
          <a:xfrm>
            <a:off x="6413500" y="37909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Combine boys/girls</a:t>
            </a:r>
          </a:p>
        </p:txBody>
      </p:sp>
      <p:sp>
        <p:nvSpPr>
          <p:cNvPr id="75782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Set expectations upfront</a:t>
            </a:r>
          </a:p>
        </p:txBody>
      </p:sp>
      <p:sp>
        <p:nvSpPr>
          <p:cNvPr id="75783" name="Rectangle 7"/>
          <p:cNvSpPr>
            <a:spLocks/>
          </p:cNvSpPr>
          <p:nvPr/>
        </p:nvSpPr>
        <p:spPr bwMode="auto">
          <a:xfrm>
            <a:off x="6400800" y="49403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 questions as a guide</a:t>
            </a:r>
          </a:p>
        </p:txBody>
      </p:sp>
      <p:sp>
        <p:nvSpPr>
          <p:cNvPr id="75784" name="Rectangle 8"/>
          <p:cNvSpPr>
            <a:spLocks/>
          </p:cNvSpPr>
          <p:nvPr/>
        </p:nvSpPr>
        <p:spPr bwMode="auto">
          <a:xfrm>
            <a:off x="6426200" y="5499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Dig for the 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good stuff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4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5785" name="Rectangle 9"/>
          <p:cNvSpPr>
            <a:spLocks/>
          </p:cNvSpPr>
          <p:nvPr/>
        </p:nvSpPr>
        <p:spPr bwMode="auto">
          <a:xfrm>
            <a:off x="6400800" y="3225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Don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 feed sugar :)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5016500" y="1917700"/>
            <a:ext cx="703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keep focus during discussion or small group: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/>
          <p:cNvSpPr>
            <a:spLocks/>
          </p:cNvSpPr>
          <p:nvPr/>
        </p:nvSpPr>
        <p:spPr bwMode="auto">
          <a:xfrm>
            <a:off x="6413500" y="37909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Combine boys/girls</a:t>
            </a: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Set expectations upfront</a:t>
            </a: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400800" y="49403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 questions as a guide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26200" y="5499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Dig for the 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good stuff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4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6809" name="Rectangle 9"/>
          <p:cNvSpPr>
            <a:spLocks/>
          </p:cNvSpPr>
          <p:nvPr/>
        </p:nvSpPr>
        <p:spPr bwMode="auto">
          <a:xfrm>
            <a:off x="6438900" y="6070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Chase rabbits sometimes</a:t>
            </a:r>
          </a:p>
        </p:txBody>
      </p:sp>
      <p:sp>
        <p:nvSpPr>
          <p:cNvPr id="76810" name="Rectangle 10"/>
          <p:cNvSpPr>
            <a:spLocks/>
          </p:cNvSpPr>
          <p:nvPr/>
        </p:nvSpPr>
        <p:spPr bwMode="auto">
          <a:xfrm>
            <a:off x="6400800" y="3225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Don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 feed sugar :)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5016500" y="1917700"/>
            <a:ext cx="703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To keep focus during discussion or small group: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/>
          <p:cNvSpPr>
            <a:spLocks/>
          </p:cNvSpPr>
          <p:nvPr/>
        </p:nvSpPr>
        <p:spPr bwMode="auto">
          <a:xfrm>
            <a:off x="6413500" y="37909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Combine boys/girls</a:t>
            </a:r>
          </a:p>
        </p:txBody>
      </p:sp>
      <p:sp>
        <p:nvSpPr>
          <p:cNvPr id="77830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Set expectations upfront</a:t>
            </a:r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>
            <a:off x="6400800" y="49403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Use questions as a guide</a:t>
            </a:r>
          </a:p>
        </p:txBody>
      </p:sp>
      <p:sp>
        <p:nvSpPr>
          <p:cNvPr id="77832" name="Rectangle 8"/>
          <p:cNvSpPr>
            <a:spLocks/>
          </p:cNvSpPr>
          <p:nvPr/>
        </p:nvSpPr>
        <p:spPr bwMode="auto">
          <a:xfrm>
            <a:off x="6426200" y="5499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Dig for the 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good stuff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4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7833" name="Rectangle 9"/>
          <p:cNvSpPr>
            <a:spLocks/>
          </p:cNvSpPr>
          <p:nvPr/>
        </p:nvSpPr>
        <p:spPr bwMode="auto">
          <a:xfrm>
            <a:off x="6438900" y="6070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Chase rabbits sometimes</a:t>
            </a:r>
          </a:p>
        </p:txBody>
      </p:sp>
      <p:sp>
        <p:nvSpPr>
          <p:cNvPr id="77834" name="Rectangle 10"/>
          <p:cNvSpPr>
            <a:spLocks/>
          </p:cNvSpPr>
          <p:nvPr/>
        </p:nvSpPr>
        <p:spPr bwMode="auto">
          <a:xfrm>
            <a:off x="6426200" y="6642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Make a game out of discussion</a:t>
            </a:r>
          </a:p>
        </p:txBody>
      </p:sp>
      <p:sp>
        <p:nvSpPr>
          <p:cNvPr id="77835" name="Rectangle 11"/>
          <p:cNvSpPr>
            <a:spLocks/>
          </p:cNvSpPr>
          <p:nvPr/>
        </p:nvSpPr>
        <p:spPr bwMode="auto">
          <a:xfrm>
            <a:off x="6413500" y="71882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[Specifically for boys]</a:t>
            </a:r>
          </a:p>
        </p:txBody>
      </p:sp>
      <p:sp>
        <p:nvSpPr>
          <p:cNvPr id="77836" name="Rectangle 12"/>
          <p:cNvSpPr>
            <a:spLocks/>
          </p:cNvSpPr>
          <p:nvPr/>
        </p:nvSpPr>
        <p:spPr bwMode="auto">
          <a:xfrm>
            <a:off x="6400800" y="3225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Don</a:t>
            </a:r>
            <a:r>
              <a:rPr lang="ja-JP" altLang="en-US" sz="400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 feed sugar :)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5181600" y="3721100"/>
            <a:ext cx="7391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Special Needs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4673600" y="2070100"/>
            <a:ext cx="8077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500">
                <a:solidFill>
                  <a:schemeClr val="tx1"/>
                </a:solidFill>
                <a:ea typeface="ＭＳ Ｐゴシック" charset="0"/>
                <a:cs typeface="Gill Sans" charset="0"/>
              </a:rPr>
              <a:t>WELCOME</a:t>
            </a:r>
          </a:p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Thanks for taking the time to join us today!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/>
          </p:cNvSpPr>
          <p:nvPr/>
        </p:nvSpPr>
        <p:spPr bwMode="auto">
          <a:xfrm>
            <a:off x="4711700" y="436245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HOUSE KEEPING STUFF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711700" y="49657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Chat Box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47117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Q&amp;A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79875" name="Rectangle 3"/>
          <p:cNvSpPr>
            <a:spLocks/>
          </p:cNvSpPr>
          <p:nvPr/>
        </p:nvSpPr>
        <p:spPr bwMode="auto">
          <a:xfrm>
            <a:off x="5016500" y="2209800"/>
            <a:ext cx="7035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  <a:ea typeface="ＭＳ Ｐゴシック" charset="0"/>
                <a:cs typeface="Gill Sans" charset="0"/>
              </a:rPr>
              <a:t>Flow of a Preteen Service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5"/>
          <p:cNvSpPr>
            <a:spLocks/>
          </p:cNvSpPr>
          <p:nvPr/>
        </p:nvSpPr>
        <p:spPr bwMode="auto">
          <a:xfrm>
            <a:off x="6413500" y="379095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Countdown video</a:t>
            </a:r>
          </a:p>
        </p:txBody>
      </p:sp>
      <p:sp>
        <p:nvSpPr>
          <p:cNvPr id="79878" name="Rectangle 6"/>
          <p:cNvSpPr>
            <a:spLocks/>
          </p:cNvSpPr>
          <p:nvPr/>
        </p:nvSpPr>
        <p:spPr bwMode="auto">
          <a:xfrm>
            <a:off x="6413500" y="4356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Opening game</a:t>
            </a:r>
          </a:p>
        </p:txBody>
      </p:sp>
      <p:sp>
        <p:nvSpPr>
          <p:cNvPr id="79879" name="Rectangle 7"/>
          <p:cNvSpPr>
            <a:spLocks/>
          </p:cNvSpPr>
          <p:nvPr/>
        </p:nvSpPr>
        <p:spPr bwMode="auto">
          <a:xfrm>
            <a:off x="6400800" y="49403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Worship</a:t>
            </a:r>
          </a:p>
        </p:txBody>
      </p:sp>
      <p:sp>
        <p:nvSpPr>
          <p:cNvPr id="79880" name="Rectangle 8"/>
          <p:cNvSpPr>
            <a:spLocks/>
          </p:cNvSpPr>
          <p:nvPr/>
        </p:nvSpPr>
        <p:spPr bwMode="auto">
          <a:xfrm>
            <a:off x="6426200" y="5499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Opening video (transition)</a:t>
            </a:r>
          </a:p>
        </p:txBody>
      </p:sp>
      <p:sp>
        <p:nvSpPr>
          <p:cNvPr id="79881" name="Rectangle 9"/>
          <p:cNvSpPr>
            <a:spLocks/>
          </p:cNvSpPr>
          <p:nvPr/>
        </p:nvSpPr>
        <p:spPr bwMode="auto">
          <a:xfrm>
            <a:off x="6438900" y="60706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Teach</a:t>
            </a:r>
          </a:p>
        </p:txBody>
      </p:sp>
      <p:sp>
        <p:nvSpPr>
          <p:cNvPr id="79882" name="Rectangle 10"/>
          <p:cNvSpPr>
            <a:spLocks/>
          </p:cNvSpPr>
          <p:nvPr/>
        </p:nvSpPr>
        <p:spPr bwMode="auto">
          <a:xfrm>
            <a:off x="6426200" y="66421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Small group activity</a:t>
            </a:r>
          </a:p>
        </p:txBody>
      </p:sp>
      <p:sp>
        <p:nvSpPr>
          <p:cNvPr id="79883" name="Rectangle 11"/>
          <p:cNvSpPr>
            <a:spLocks/>
          </p:cNvSpPr>
          <p:nvPr/>
        </p:nvSpPr>
        <p:spPr bwMode="auto">
          <a:xfrm>
            <a:off x="6413500" y="71882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Small group discussion</a:t>
            </a:r>
          </a:p>
        </p:txBody>
      </p:sp>
      <p:sp>
        <p:nvSpPr>
          <p:cNvPr id="79884" name="Rectangle 12"/>
          <p:cNvSpPr>
            <a:spLocks/>
          </p:cNvSpPr>
          <p:nvPr/>
        </p:nvSpPr>
        <p:spPr bwMode="auto">
          <a:xfrm>
            <a:off x="6400800" y="3225800"/>
            <a:ext cx="703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" charset="0"/>
              </a:rPr>
              <a:t>Hang-out time &amp; activities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80899" name="Rectangle 3"/>
          <p:cNvSpPr>
            <a:spLocks/>
          </p:cNvSpPr>
          <p:nvPr/>
        </p:nvSpPr>
        <p:spPr bwMode="auto">
          <a:xfrm>
            <a:off x="5118100" y="3416300"/>
            <a:ext cx="7391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Experiment &amp; mix it up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4521200" y="838200"/>
            <a:ext cx="74295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</a:t>
            </a:r>
          </a:p>
          <a:p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FOCUS THE DISTRACTED MINDS OF PRETEENS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96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1333500"/>
            <a:ext cx="74104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/>
          </p:cNvSpPr>
          <p:nvPr/>
        </p:nvSpPr>
        <p:spPr bwMode="auto">
          <a:xfrm>
            <a:off x="5473700" y="1231900"/>
            <a:ext cx="75692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FOR $99 GET $300 WORTH OF PRETEEN MINISTRY RESOURCES </a:t>
            </a:r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76200" y="7112000"/>
            <a:ext cx="12763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  <a:hlinkClick r:id="rId3"/>
              </a:rPr>
              <a:t>www.preteenministry.net/special-offer</a:t>
            </a:r>
            <a:endParaRPr lang="en-US" sz="600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684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83971" name="Rectangle 3"/>
          <p:cNvSpPr>
            <a:spLocks/>
          </p:cNvSpPr>
          <p:nvPr/>
        </p:nvSpPr>
        <p:spPr bwMode="auto">
          <a:xfrm>
            <a:off x="5080000" y="3403600"/>
            <a:ext cx="73914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>
                <a:solidFill>
                  <a:schemeClr val="tx1"/>
                </a:solidFill>
                <a:ea typeface="ＭＳ Ｐゴシック" charset="0"/>
                <a:cs typeface="Gill Sans" charset="0"/>
              </a:rPr>
              <a:t>Ask Nick Preteen Ministry Podcast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preteenministry.net/podcast-preteen-ministry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or</a:t>
            </a:r>
          </a:p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Gill Sans" charset="0"/>
              </a:rPr>
              <a:t>Find us on iTunes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4673600" y="2070100"/>
            <a:ext cx="8077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500">
                <a:solidFill>
                  <a:schemeClr val="tx1"/>
                </a:solidFill>
                <a:ea typeface="ＭＳ Ｐゴシック" charset="0"/>
                <a:cs typeface="Gill Sans" charset="0"/>
              </a:rPr>
              <a:t>WELCOME</a:t>
            </a:r>
          </a:p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Thanks for taking the time to join us today!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/>
          </p:cNvSpPr>
          <p:nvPr/>
        </p:nvSpPr>
        <p:spPr bwMode="auto">
          <a:xfrm>
            <a:off x="4711700" y="436245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HOUSE KEEPING STUFF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4711700" y="49657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Chat Box</a:t>
            </a: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47117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Q&amp;A</a:t>
            </a:r>
          </a:p>
        </p:txBody>
      </p:sp>
      <p:sp>
        <p:nvSpPr>
          <p:cNvPr id="34824" name="Rectangle 8"/>
          <p:cNvSpPr>
            <a:spLocks/>
          </p:cNvSpPr>
          <p:nvPr/>
        </p:nvSpPr>
        <p:spPr bwMode="auto">
          <a:xfrm>
            <a:off x="6286500" y="6121400"/>
            <a:ext cx="492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>
                <a:solidFill>
                  <a:schemeClr val="tx1"/>
                </a:solidFill>
                <a:ea typeface="ＭＳ Ｐゴシック" charset="0"/>
                <a:cs typeface="Gill Sans" charset="0"/>
              </a:rPr>
              <a:t>Exclusive Offer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1430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5843" name="Rectangle 3"/>
          <p:cNvSpPr>
            <a:spLocks/>
          </p:cNvSpPr>
          <p:nvPr/>
        </p:nvSpPr>
        <p:spPr bwMode="auto">
          <a:xfrm>
            <a:off x="4673600" y="21590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Distracted Preteen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4241800" y="21844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Distracted Preteen</a:t>
            </a: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5956300" y="3422650"/>
            <a:ext cx="650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Preteens are constantly talking with friends and not paying attention to the lesson.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1117600"/>
            <a:ext cx="13335000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/>
          </p:cNvSpPr>
          <p:nvPr/>
        </p:nvSpPr>
        <p:spPr bwMode="auto">
          <a:xfrm>
            <a:off x="-11113" y="57150"/>
            <a:ext cx="129651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ea typeface="ＭＳ Ｐゴシック" charset="0"/>
                <a:cs typeface="Gill Sans" charset="0"/>
              </a:rPr>
              <a:t>HOW TO FOCUS THE DISTRACTED MINDS OF PRETEENS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4241800" y="2184400"/>
            <a:ext cx="8077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5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The Distracted Preteen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5981700" y="3302000"/>
            <a:ext cx="6502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>
                <a:solidFill>
                  <a:schemeClr val="tx1"/>
                </a:solidFill>
                <a:ea typeface="ＭＳ Ｐゴシック" charset="0"/>
                <a:cs typeface="Gill Sans" charset="0"/>
              </a:rPr>
              <a:t>Preteens are indifferent to the lesson: distracted, distracting others or simply not taking things seriously.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8356600"/>
            <a:ext cx="444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Pages>0</Pages>
  <Words>1279</Words>
  <Characters>0</Characters>
  <Application>Microsoft Macintosh PowerPoint</Application>
  <PresentationFormat>Custom</PresentationFormat>
  <Lines>0</Lines>
  <Paragraphs>229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54</vt:i4>
      </vt:variant>
    </vt:vector>
  </HeadingPairs>
  <TitlesOfParts>
    <vt:vector size="82" baseType="lpstr">
      <vt:lpstr>Title &amp; Subtitle</vt:lpstr>
      <vt:lpstr>Title &amp; Subtitle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Bullets</vt:lpstr>
      <vt:lpstr>Title &amp; Bullets</vt:lpstr>
      <vt:lpstr>Title - Center</vt:lpstr>
      <vt:lpstr>Title &amp; 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Personal Mac</cp:lastModifiedBy>
  <cp:revision>2</cp:revision>
  <dcterms:modified xsi:type="dcterms:W3CDTF">2015-03-12T14:57:25Z</dcterms:modified>
</cp:coreProperties>
</file>